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468" r:id="rId3"/>
    <p:sldId id="469" r:id="rId4"/>
    <p:sldId id="470" r:id="rId5"/>
    <p:sldId id="471" r:id="rId6"/>
    <p:sldId id="472" r:id="rId7"/>
    <p:sldId id="473" r:id="rId8"/>
    <p:sldId id="474" r:id="rId9"/>
    <p:sldId id="492" r:id="rId10"/>
  </p:sldIdLst>
  <p:sldSz cx="12192000" cy="6858000"/>
  <p:notesSz cx="6858000" cy="9144000"/>
  <p:defaultTextStyle>
    <a:defPPr>
      <a:defRPr lang="es-CO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EA"/>
    <a:srgbClr val="A82628"/>
    <a:srgbClr val="C00000"/>
    <a:srgbClr val="FF0000"/>
    <a:srgbClr val="FADE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93D81CF-94F2-401A-BA57-92F5A7B2D0C5}" styleName="Estilo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A107856-5554-42FB-B03E-39F5DBC370BA}" styleName="Estilo medio 4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343" autoAdjust="0"/>
  </p:normalViewPr>
  <p:slideViewPr>
    <p:cSldViewPr snapToGrid="0">
      <p:cViewPr varScale="1">
        <p:scale>
          <a:sx n="81" d="100"/>
          <a:sy n="81" d="100"/>
        </p:scale>
        <p:origin x="120" y="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F16D39C0-3D03-43AA-B823-E2D4BD0AB886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CO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CO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36FB0E8-C1C9-4C10-8052-4A6E5DA532C7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324810424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36FB0E8-C1C9-4C10-8052-4A6E5DA532C7}" type="slidenum">
              <a:rPr lang="es-CO" altLang="es-CO" smtClean="0"/>
              <a:pPr>
                <a:defRPr/>
              </a:pPr>
              <a:t>1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4053013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3248029"/>
            <a:ext cx="9144000" cy="1663447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C00000"/>
                </a:solidFill>
                <a:latin typeface="+mn-lt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5093294"/>
            <a:ext cx="9144000" cy="101054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editar el estilo de subtítulo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66739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3F50A1-662A-4BEC-9365-38900766019F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A7BA9D-4084-4790-A42D-00A64BF54060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1886749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8AC243-6869-4F5E-B24F-18C2870E8E81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79E128-9E92-4A4A-A6A1-287D090829D8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3162190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5811" y="160027"/>
            <a:ext cx="10515600" cy="984562"/>
          </a:xfrm>
        </p:spPr>
        <p:txBody>
          <a:bodyPr anchor="t">
            <a:normAutofit/>
          </a:bodyPr>
          <a:lstStyle>
            <a:lvl1pPr>
              <a:defRPr sz="3200" b="1">
                <a:solidFill>
                  <a:srgbClr val="C00000"/>
                </a:solidFill>
                <a:latin typeface="Calibri" panose="020F0502020204030204" pitchFamily="34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33415" y="1304617"/>
            <a:ext cx="10925175" cy="5036362"/>
          </a:xfrm>
        </p:spPr>
        <p:txBody>
          <a:bodyPr/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2923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49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49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F4DDE4-8C0C-4CEF-9805-20D20E899D2F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A31B92-EAAD-42B4-8ADE-9DC2723CD069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869277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36449F-3E66-4CC6-96A3-F1FD2AF1D0AC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0F2357-F683-40FB-956A-8A10413905B2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182075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687A9E-3E2C-4E02-B5AC-20F7B0ABA840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8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9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B1F31E-7444-4F57-91FF-8D4438DBCF90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42378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9A5DC3-C7AC-4DC0-9508-F503EE4BB796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5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FF343F-C81D-481D-9279-165696D53D54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1379185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2DB7EF-3352-4C2D-A771-F31CED105634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3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4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E79CB2-59FC-4456-9A41-94AC6FDC4A6F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1620961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23E7C3-123B-4B16-A7E9-EEE208563CEF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9BDB95-595A-4F31-A8C0-5A35FCE42204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1027650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CO" noProof="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6930CA-2604-4B68-97E4-6D302949834C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436E83-9AE6-4F20-A8CA-1B832A1A243E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2343480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Marcador de títu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CO"/>
              <a:t>Haga clic para modificar el estilo de título del patrón</a:t>
            </a:r>
            <a:endParaRPr lang="es-CO" altLang="es-CO"/>
          </a:p>
        </p:txBody>
      </p:sp>
      <p:sp>
        <p:nvSpPr>
          <p:cNvPr id="1027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CO"/>
              <a:t>Editar el estilo de texto del patrón</a:t>
            </a:r>
          </a:p>
          <a:p>
            <a:pPr lvl="1"/>
            <a:r>
              <a:rPr lang="es-ES" altLang="es-CO"/>
              <a:t>Segundo nivel</a:t>
            </a:r>
          </a:p>
          <a:p>
            <a:pPr lvl="2"/>
            <a:r>
              <a:rPr lang="es-ES" altLang="es-CO"/>
              <a:t>Tercer nivel</a:t>
            </a:r>
          </a:p>
          <a:p>
            <a:pPr lvl="3"/>
            <a:r>
              <a:rPr lang="es-ES" altLang="es-CO"/>
              <a:t>Cuarto nivel</a:t>
            </a:r>
          </a:p>
          <a:p>
            <a:pPr lvl="4"/>
            <a:r>
              <a:rPr lang="es-ES" altLang="es-CO"/>
              <a:t>Quinto nivel</a:t>
            </a:r>
            <a:endParaRPr lang="es-CO" alt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C19EA6A-4EFD-4214-9535-5F573BD951F5}" type="datetimeFigureOut">
              <a:rPr lang="es-CO"/>
              <a:pPr>
                <a:defRPr/>
              </a:pPr>
              <a:t>22/11/2024</a:t>
            </a:fld>
            <a:endParaRPr lang="es-CO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3B9FBF7-0457-47BE-BB5A-9AE2DE073909}" type="slidenum">
              <a:rPr lang="es-CO" altLang="es-CO"/>
              <a:pPr>
                <a:defRPr/>
              </a:pPr>
              <a:t>‹Nº›</a:t>
            </a:fld>
            <a:endParaRPr lang="es-CO" alt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0" r:id="rId1"/>
    <p:sldLayoutId id="2147484101" r:id="rId2"/>
    <p:sldLayoutId id="2147484091" r:id="rId3"/>
    <p:sldLayoutId id="2147484092" r:id="rId4"/>
    <p:sldLayoutId id="2147484093" r:id="rId5"/>
    <p:sldLayoutId id="2147484094" r:id="rId6"/>
    <p:sldLayoutId id="2147484095" r:id="rId7"/>
    <p:sldLayoutId id="2147484096" r:id="rId8"/>
    <p:sldLayoutId id="2147484097" r:id="rId9"/>
    <p:sldLayoutId id="2147484098" r:id="rId10"/>
    <p:sldLayoutId id="214748409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2825115"/>
            <a:ext cx="9144000" cy="1663700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sz="4900" dirty="0">
                <a:solidFill>
                  <a:srgbClr val="A82628"/>
                </a:solidFill>
              </a:rPr>
              <a:t>Estrategia para la Optimización de la Logística y el Comercio Binacional</a:t>
            </a:r>
            <a:br>
              <a:rPr lang="es-CO" dirty="0">
                <a:solidFill>
                  <a:srgbClr val="A82628"/>
                </a:solidFill>
              </a:rPr>
            </a:br>
            <a:endParaRPr lang="es-CO" sz="3600" b="0" dirty="0">
              <a:solidFill>
                <a:srgbClr val="A82628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66800" y="4795520"/>
            <a:ext cx="10808970" cy="1011238"/>
          </a:xfrm>
        </p:spPr>
        <p:txBody>
          <a:bodyPr rtlCol="0">
            <a:normAutofit fontScale="92500" lnSpcReduction="2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/>
              <a:t>Autores: Juan </a:t>
            </a:r>
            <a:r>
              <a:rPr lang="es-MX" b="1" dirty="0" err="1"/>
              <a:t>Sebastian</a:t>
            </a:r>
            <a:r>
              <a:rPr lang="es-MX" b="1" dirty="0"/>
              <a:t> </a:t>
            </a:r>
            <a:r>
              <a:rPr lang="es-MX" b="1" dirty="0" err="1"/>
              <a:t>Gonzalez</a:t>
            </a:r>
            <a:r>
              <a:rPr lang="es-MX" b="1" dirty="0"/>
              <a:t> Arcos, Miguel </a:t>
            </a:r>
            <a:r>
              <a:rPr lang="es-MX" b="1" dirty="0" err="1"/>
              <a:t>Angel</a:t>
            </a:r>
            <a:r>
              <a:rPr lang="es-MX" b="1" dirty="0"/>
              <a:t> Tarazona Moros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/>
              <a:t>Universidad de Pamplona, Facultad de Ingenierías y Arquitectura, Ingeniería de Sistemas, 2024</a:t>
            </a:r>
            <a:endParaRPr lang="es-CO" b="1" dirty="0"/>
          </a:p>
          <a:p>
            <a:pPr eaLnBrk="1" fontAlgn="auto" hangingPunct="1">
              <a:spcAft>
                <a:spcPts val="0"/>
              </a:spcAft>
              <a:defRPr/>
            </a:pPr>
            <a:endParaRPr lang="es-CO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902357" y="5138840"/>
            <a:ext cx="2586477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s-CO" sz="2800" b="1" dirty="0">
              <a:solidFill>
                <a:srgbClr val="AD3333"/>
              </a:solidFill>
              <a:latin typeface="+mn-lt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 bwMode="auto">
          <a:xfrm>
            <a:off x="206375" y="160338"/>
            <a:ext cx="10515600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rgbClr val="C0000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 eaLnBrk="1" hangingPunct="1"/>
            <a:r>
              <a:rPr lang="es-CO" altLang="es-CO" dirty="0"/>
              <a:t>Introducción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FFBC5D6-700D-4B31-B7FB-2353E7718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79" y="1988058"/>
            <a:ext cx="4352921" cy="4352921"/>
          </a:xfrm>
          <a:prstGeom prst="rect">
            <a:avLst/>
          </a:prstGeom>
        </p:spPr>
      </p:pic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5FB041F-DBC6-4358-8DA0-571C3984F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415" y="1304617"/>
            <a:ext cx="6670355" cy="5036362"/>
          </a:xfrm>
        </p:spPr>
        <p:txBody>
          <a:bodyPr/>
          <a:lstStyle/>
          <a:p>
            <a:r>
              <a:rPr lang="es-MX" dirty="0"/>
              <a:t>El comercio binacional y la logística son cruciales en la economía globalizada.</a:t>
            </a:r>
          </a:p>
          <a:p>
            <a:r>
              <a:rPr lang="es-MX" dirty="0"/>
              <a:t>Complejidad en la gestión eficiente de las cadenas de suministro internacionales.</a:t>
            </a:r>
          </a:p>
          <a:p>
            <a:r>
              <a:rPr lang="es-MX" dirty="0"/>
              <a:t>Desafíos: coordinación entre actores, regulaciones internacionales, gestión de recursos.</a:t>
            </a:r>
          </a:p>
          <a:p>
            <a:r>
              <a:rPr lang="es-MX" dirty="0"/>
              <a:t>Importancia de la optimización logística transfronteriza.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01614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121756" y="1179510"/>
            <a:ext cx="6427634" cy="5184778"/>
          </a:xfrm>
        </p:spPr>
        <p:txBody>
          <a:bodyPr>
            <a:normAutofit fontScale="9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altLang="es-CO" sz="3100" b="0" dirty="0">
                <a:solidFill>
                  <a:schemeClr val="tx1"/>
                </a:solidFill>
              </a:rPr>
              <a:t>Ineficiencia en las operaciones logísticas transfronterizas.</a:t>
            </a:r>
            <a:br>
              <a:rPr lang="es-MX" altLang="es-CO" sz="3100" b="0" dirty="0">
                <a:solidFill>
                  <a:schemeClr val="tx1"/>
                </a:solidFill>
              </a:rPr>
            </a:br>
            <a:br>
              <a:rPr lang="es-MX" altLang="es-CO" sz="3100" b="0" dirty="0">
                <a:solidFill>
                  <a:schemeClr val="tx1"/>
                </a:solidFill>
              </a:rPr>
            </a:br>
            <a:r>
              <a:rPr lang="es-MX" altLang="es-CO" sz="3100" b="0" dirty="0">
                <a:solidFill>
                  <a:schemeClr val="tx1"/>
                </a:solidFill>
              </a:rPr>
              <a:t>Complejidad de las cadenas de suministro.</a:t>
            </a:r>
            <a:br>
              <a:rPr lang="es-MX" altLang="es-CO" sz="3100" b="0" dirty="0">
                <a:solidFill>
                  <a:schemeClr val="tx1"/>
                </a:solidFill>
              </a:rPr>
            </a:br>
            <a:br>
              <a:rPr lang="es-MX" altLang="es-CO" sz="3100" b="0" dirty="0">
                <a:solidFill>
                  <a:schemeClr val="tx1"/>
                </a:solidFill>
              </a:rPr>
            </a:br>
            <a:r>
              <a:rPr lang="es-MX" altLang="es-CO" sz="3100" b="0" dirty="0">
                <a:solidFill>
                  <a:schemeClr val="tx1"/>
                </a:solidFill>
              </a:rPr>
              <a:t>Altos costos, retrasos en entregas, dificultades de coordinación.</a:t>
            </a:r>
            <a:br>
              <a:rPr lang="es-MX" altLang="es-CO" sz="3100" b="0" dirty="0">
                <a:solidFill>
                  <a:schemeClr val="tx1"/>
                </a:solidFill>
              </a:rPr>
            </a:br>
            <a:br>
              <a:rPr lang="es-MX" altLang="es-CO" sz="3100" b="0" dirty="0">
                <a:solidFill>
                  <a:schemeClr val="tx1"/>
                </a:solidFill>
              </a:rPr>
            </a:br>
            <a:r>
              <a:rPr lang="es-MX" altLang="es-CO" sz="3100" b="0" dirty="0">
                <a:solidFill>
                  <a:schemeClr val="tx1"/>
                </a:solidFill>
              </a:rPr>
              <a:t>Falta de visibilidad en tiempo real, tecnologías avanzadas y análisis predictivo.</a:t>
            </a:r>
            <a:r>
              <a:rPr lang="es-CO" altLang="es-CO" sz="3100" b="0" dirty="0">
                <a:solidFill>
                  <a:schemeClr val="tx1"/>
                </a:solidFill>
              </a:rPr>
              <a:t>	 </a:t>
            </a:r>
            <a:br>
              <a:rPr lang="es-CO" altLang="es-CO" dirty="0"/>
            </a:br>
            <a:endParaRPr lang="es-CO" sz="2700" dirty="0"/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206375" y="160338"/>
            <a:ext cx="10515600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rgbClr val="C0000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 eaLnBrk="1" hangingPunct="1"/>
            <a:r>
              <a:rPr lang="es-CO" altLang="es-CO" dirty="0"/>
              <a:t>Planteamiento del Problema 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86EA48F-5D24-4004-B856-0615A81DA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79" y="1595439"/>
            <a:ext cx="4352921" cy="43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 bwMode="auto">
          <a:xfrm>
            <a:off x="206375" y="160338"/>
            <a:ext cx="10515600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rgbClr val="C0000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 eaLnBrk="1" hangingPunct="1"/>
            <a:r>
              <a:rPr lang="es-CO" altLang="es-CO" dirty="0"/>
              <a:t>Objetivos 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CB7DAF9-B89B-43EF-A342-51A75C184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755" y="1030297"/>
            <a:ext cx="6167435" cy="5036362"/>
          </a:xfrm>
        </p:spPr>
        <p:txBody>
          <a:bodyPr/>
          <a:lstStyle/>
          <a:p>
            <a:r>
              <a:rPr lang="es-MX" dirty="0"/>
              <a:t>Objetivo General: Desarrollar una estrategia para optimizar la logística y el comercio binacional mediante análisis de datos y modelos predictivos.</a:t>
            </a:r>
          </a:p>
          <a:p>
            <a:r>
              <a:rPr lang="es-MX" dirty="0"/>
              <a:t>Objetivos Específicos:</a:t>
            </a:r>
          </a:p>
          <a:p>
            <a:r>
              <a:rPr lang="es-MX" dirty="0"/>
              <a:t>Analizar patrones de tráfico transfronterizo.</a:t>
            </a:r>
          </a:p>
          <a:p>
            <a:r>
              <a:rPr lang="es-MX" dirty="0"/>
              <a:t>Seleccionar técnicas avanzadas de análisis de datos.</a:t>
            </a:r>
          </a:p>
          <a:p>
            <a:r>
              <a:rPr lang="es-MX" dirty="0"/>
              <a:t>Desarrollar un sistema de gestión de riesgos.</a:t>
            </a:r>
          </a:p>
          <a:p>
            <a:r>
              <a:rPr lang="es-MX" dirty="0"/>
              <a:t>Evaluar el impacto en la reducción de tiempos y costos.</a:t>
            </a:r>
            <a:endParaRPr lang="es-CO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D4EE3D9-4945-4F4F-A457-0943F0D92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1349" y="1252539"/>
            <a:ext cx="4352921" cy="43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4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/>
          <p:cNvSpPr txBox="1">
            <a:spLocks/>
          </p:cNvSpPr>
          <p:nvPr/>
        </p:nvSpPr>
        <p:spPr bwMode="auto">
          <a:xfrm>
            <a:off x="206375" y="160338"/>
            <a:ext cx="10515600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rgbClr val="C0000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 eaLnBrk="1" hangingPunct="1"/>
            <a:r>
              <a:rPr lang="es-CO" altLang="es-CO"/>
              <a:t>Estado del Arte</a:t>
            </a:r>
            <a:endParaRPr lang="es-CO" altLang="es-CO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85527E5-FE1D-4C35-9A48-18179B99E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415" y="1304617"/>
            <a:ext cx="6224585" cy="5036362"/>
          </a:xfrm>
        </p:spPr>
        <p:txBody>
          <a:bodyPr/>
          <a:lstStyle/>
          <a:p>
            <a:r>
              <a:rPr lang="es-MX" dirty="0"/>
              <a:t>Avances en la optimización de procesos y eficiencia en cadenas de suministro.</a:t>
            </a:r>
          </a:p>
          <a:p>
            <a:r>
              <a:rPr lang="es-MX" dirty="0"/>
              <a:t>Aplicación de IA para reducir costos y mejorar la precisión en la predicción.</a:t>
            </a:r>
          </a:p>
          <a:p>
            <a:r>
              <a:rPr lang="es-MX" dirty="0"/>
              <a:t>Marco Referencial: Importancia de la región de los Grandes Lagos y San Lorenzo.</a:t>
            </a:r>
          </a:p>
          <a:p>
            <a:r>
              <a:rPr lang="es-MX" dirty="0"/>
              <a:t>Impacto de los tratados comerciales.</a:t>
            </a:r>
          </a:p>
          <a:p>
            <a:r>
              <a:rPr lang="es-MX" dirty="0"/>
              <a:t>Uso de tecnologías en la optimización de movimientos de carga.</a:t>
            </a:r>
          </a:p>
          <a:p>
            <a:r>
              <a:rPr lang="es-MX" dirty="0"/>
              <a:t>Marcos: Teórico, Conceptual, Contextual, Legal.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374F475-E6E8-4667-86FC-1D174F137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8976" y="1828669"/>
            <a:ext cx="5432007" cy="30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78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 bwMode="auto">
          <a:xfrm>
            <a:off x="206375" y="160338"/>
            <a:ext cx="10515600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rgbClr val="C0000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 eaLnBrk="1" hangingPunct="1"/>
            <a:r>
              <a:rPr lang="es-CO" altLang="es-CO" dirty="0"/>
              <a:t>Metodología </a:t>
            </a:r>
          </a:p>
        </p:txBody>
      </p:sp>
      <p:sp>
        <p:nvSpPr>
          <p:cNvPr id="7" name="6 CuadroTexto"/>
          <p:cNvSpPr txBox="1"/>
          <p:nvPr/>
        </p:nvSpPr>
        <p:spPr>
          <a:xfrm>
            <a:off x="3000777" y="5254581"/>
            <a:ext cx="660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>
                    <a:lumMod val="65000"/>
                  </a:schemeClr>
                </a:solidFill>
              </a:rPr>
              <a:t>Eliminar del grafico los procesos que aun no se han desarrollado.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74EE590-5C6D-4735-9672-F28742699F19}"/>
              </a:ext>
            </a:extLst>
          </p:cNvPr>
          <p:cNvSpPr txBox="1"/>
          <p:nvPr/>
        </p:nvSpPr>
        <p:spPr>
          <a:xfrm>
            <a:off x="834390" y="1463040"/>
            <a:ext cx="36233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 err="1"/>
              <a:t>CRISP-DM:Comprensión</a:t>
            </a:r>
            <a:r>
              <a:rPr lang="es-MX" sz="2800" dirty="0"/>
              <a:t> del negocio, datos.</a:t>
            </a:r>
          </a:p>
          <a:p>
            <a:r>
              <a:rPr lang="es-MX" sz="2800" dirty="0"/>
              <a:t>Preparación de datos, modelado.</a:t>
            </a:r>
          </a:p>
          <a:p>
            <a:r>
              <a:rPr lang="es-MX" sz="2800" dirty="0"/>
              <a:t>Evaluación, despliegue.</a:t>
            </a:r>
            <a:endParaRPr lang="es-CO" sz="28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054576ED-7D30-4403-80EF-248B6AA18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022" y="1270992"/>
            <a:ext cx="4785775" cy="43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714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 bwMode="auto">
          <a:xfrm>
            <a:off x="206375" y="160338"/>
            <a:ext cx="10515600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rgbClr val="C0000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 eaLnBrk="1" hangingPunct="1"/>
            <a:r>
              <a:rPr lang="es-CO" altLang="es-CO" dirty="0"/>
              <a:t>Desarrollo de objetivos </a:t>
            </a:r>
            <a:r>
              <a:rPr lang="es-CO" altLang="es-CO" dirty="0" err="1"/>
              <a:t>especificos</a:t>
            </a:r>
            <a:r>
              <a:rPr lang="es-CO" altLang="es-CO" dirty="0"/>
              <a:t>  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A901F65-0B69-4B4F-A27A-4CA383267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214" y="1965960"/>
            <a:ext cx="5428486" cy="309086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3E52D1E3-B0DD-4514-A7C6-93B54A2D1CF7}"/>
              </a:ext>
            </a:extLst>
          </p:cNvPr>
          <p:cNvSpPr txBox="1"/>
          <p:nvPr/>
        </p:nvSpPr>
        <p:spPr>
          <a:xfrm>
            <a:off x="114300" y="765175"/>
            <a:ext cx="56388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/>
              <a:t>Objetivo 1:Vosviewer para análisis de patrones de tráfico. Identificación de cuellos de botella. Propuesta de mejoras en rutas logísticas.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/>
              <a:t>Objetivo 2:Análisis en Python para la preparación de datos. Técnicas de normalización, limpieza y visualización.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/>
              <a:t>Objetivo 3:Sistema de minería de datos para gestión de riesgos. Monitoreo de tiempos de entrega, costos y demanda. Predicción de interrupciones y estrategias de mitigación.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/>
              <a:t>Objetivo 4:Análisis comparativo de tiempos y costos antes y después de la implementación. Reducción de tiempos y costos en el procesamiento aduanero.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4145924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 bwMode="auto">
          <a:xfrm>
            <a:off x="206375" y="160338"/>
            <a:ext cx="10515600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rgbClr val="C0000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 eaLnBrk="1" hangingPunct="1"/>
            <a:r>
              <a:rPr lang="es-CO" altLang="es-CO" dirty="0"/>
              <a:t>Conclusiones 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058AE0-9001-4500-B51F-A4A7CDE91F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415" y="1304617"/>
            <a:ext cx="4372925" cy="5036362"/>
          </a:xfrm>
        </p:spPr>
        <p:txBody>
          <a:bodyPr/>
          <a:lstStyle/>
          <a:p>
            <a:r>
              <a:rPr lang="es-MX" dirty="0"/>
              <a:t>Objetivo 1: Éxito en la identificación y mitigación de cuellos de botella.</a:t>
            </a:r>
          </a:p>
          <a:p>
            <a:r>
              <a:rPr lang="es-MX" dirty="0"/>
              <a:t>Objetivo 2: Preparación de datos para modelos predictivos.</a:t>
            </a:r>
          </a:p>
          <a:p>
            <a:r>
              <a:rPr lang="es-MX" dirty="0"/>
              <a:t>Objetivo 3: Gestión de riesgos mediante minería de datos.</a:t>
            </a:r>
          </a:p>
          <a:p>
            <a:r>
              <a:rPr lang="es-MX" dirty="0"/>
              <a:t>Objetivo 4: Reducción de tiempos y costos en el procesamiento aduanero.</a:t>
            </a:r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7D93C711-C284-48D9-8175-9B527A92D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604" y="1863090"/>
            <a:ext cx="6137008" cy="352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053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2738438" y="4425950"/>
            <a:ext cx="6772275" cy="1384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s-CO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Formando líderes </a:t>
            </a:r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para la </a:t>
            </a:r>
            <a:r>
              <a:rPr lang="es-CO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construcción</a:t>
            </a:r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 de un nuevo </a:t>
            </a:r>
            <a:r>
              <a:rPr lang="es-CO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país en paz</a:t>
            </a:r>
          </a:p>
        </p:txBody>
      </p:sp>
      <p:grpSp>
        <p:nvGrpSpPr>
          <p:cNvPr id="12292" name="Grupo 7"/>
          <p:cNvGrpSpPr>
            <a:grpSpLocks/>
          </p:cNvGrpSpPr>
          <p:nvPr/>
        </p:nvGrpSpPr>
        <p:grpSpPr bwMode="auto">
          <a:xfrm>
            <a:off x="3282950" y="4111625"/>
            <a:ext cx="6294438" cy="1527175"/>
            <a:chOff x="3355878" y="3552997"/>
            <a:chExt cx="5986966" cy="1527698"/>
          </a:xfrm>
        </p:grpSpPr>
        <p:pic>
          <p:nvPicPr>
            <p:cNvPr id="12294" name="Imagen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5878" y="3552997"/>
              <a:ext cx="462466" cy="835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295" name="Imagen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880378" y="4245495"/>
              <a:ext cx="462466" cy="835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293" name="Picture 8" descr="D:\Judit\SAAI\ai acreditacion logo-0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225" y="1843088"/>
            <a:ext cx="2827338" cy="285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63496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6744</TotalTime>
  <Words>421</Words>
  <Application>Microsoft Office PowerPoint</Application>
  <PresentationFormat>Panorámica</PresentationFormat>
  <Paragraphs>41</Paragraphs>
  <Slides>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Tema de Office</vt:lpstr>
      <vt:lpstr>Estrategia para la Optimización de la Logística y el Comercio Binacional </vt:lpstr>
      <vt:lpstr>Presentación de PowerPoint</vt:lpstr>
      <vt:lpstr>Ineficiencia en las operaciones logísticas transfronterizas.  Complejidad de las cadenas de suministro.  Altos costos, retrasos en entregas, dificultades de coordinación.  Falta de visibilidad en tiempo real, tecnologías avanzadas y análisis predictivo. 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Aramirezp</dc:creator>
  <cp:lastModifiedBy>miguel tarazona</cp:lastModifiedBy>
  <cp:revision>933</cp:revision>
  <cp:lastPrinted>2017-04-25T23:06:26Z</cp:lastPrinted>
  <dcterms:created xsi:type="dcterms:W3CDTF">2017-03-31T14:04:32Z</dcterms:created>
  <dcterms:modified xsi:type="dcterms:W3CDTF">2024-11-22T12:46:56Z</dcterms:modified>
</cp:coreProperties>
</file>